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Quattrocento Sans"/>
      <p:regular r:id="rId16"/>
      <p:bold r:id="rId17"/>
      <p:italic r:id="rId18"/>
      <p:boldItalic r:id="rId19"/>
    </p:embeddedFont>
    <p:embeddedFont>
      <p:font typeface="Century Gothic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g+B08+Uwsx+QaX9XfdUtMhNKn9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Gothic-regular.fntdata"/><Relationship Id="rId11" Type="http://schemas.openxmlformats.org/officeDocument/2006/relationships/slide" Target="slides/slide7.xml"/><Relationship Id="rId22" Type="http://schemas.openxmlformats.org/officeDocument/2006/relationships/font" Target="fonts/CenturyGothic-italic.fntdata"/><Relationship Id="rId10" Type="http://schemas.openxmlformats.org/officeDocument/2006/relationships/slide" Target="slides/slide6.xml"/><Relationship Id="rId21" Type="http://schemas.openxmlformats.org/officeDocument/2006/relationships/font" Target="fonts/CenturyGothic-bold.fntdata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font" Target="fonts/CenturyGothic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QuattrocentoSans-bold.fntdata"/><Relationship Id="rId16" Type="http://schemas.openxmlformats.org/officeDocument/2006/relationships/font" Target="fonts/QuattrocentoSans-regular.fntdata"/><Relationship Id="rId5" Type="http://schemas.openxmlformats.org/officeDocument/2006/relationships/slide" Target="slides/slide1.xml"/><Relationship Id="rId19" Type="http://schemas.openxmlformats.org/officeDocument/2006/relationships/font" Target="fonts/QuattrocentoSans-boldItalic.fntdata"/><Relationship Id="rId6" Type="http://schemas.openxmlformats.org/officeDocument/2006/relationships/slide" Target="slides/slide2.xml"/><Relationship Id="rId18" Type="http://schemas.openxmlformats.org/officeDocument/2006/relationships/font" Target="fonts/Quattrocento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cd5b6c5f2c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g2cd5b6c5f2c_0_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cd5b6c5f2c_0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cd5b6c5f2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cd5b6c5f2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2cd5b6c5f2c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cd5b6c5f2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2cd5b6c5f2c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cd5b6c5f2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2cd5b6c5f2c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cd5b6c5f2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2cd5b6c5f2c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cd5b6c5f2c_0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cd5b6c5f2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cd5b6c5f2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2cd5b6c5f2c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4" name="Google Shape;24;p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5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1" name="Google Shape;31;p5"/>
          <p:cNvSpPr txBox="1"/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400"/>
              <a:buFont typeface="Century Gothic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440"/>
              <a:buNone/>
              <a:defRPr cap="none">
                <a:solidFill>
                  <a:schemeClr val="accen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 rot="5400000">
            <a:off x="10089390" y="1792223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 rot="5400000">
            <a:off x="8959592" y="3226820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10351008" y="292608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4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7" name="Google Shape;127;p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 rot="10371525">
              <a:off x="263767" y="443825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 rot="10800000">
              <a:off x="459506" y="321130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35" name="Google Shape;135;p14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36" name="Google Shape;136;p14"/>
          <p:cNvSpPr txBox="1"/>
          <p:nvPr>
            <p:ph type="title"/>
          </p:nvPr>
        </p:nvSpPr>
        <p:spPr>
          <a:xfrm>
            <a:off x="1154956" y="4966674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14"/>
          <p:cNvSpPr/>
          <p:nvPr>
            <p:ph idx="2" type="pic"/>
          </p:nvPr>
        </p:nvSpPr>
        <p:spPr>
          <a:xfrm>
            <a:off x="1154955" y="685800"/>
            <a:ext cx="8825658" cy="3429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38" name="Google Shape;138;p14"/>
          <p:cNvSpPr txBox="1"/>
          <p:nvPr>
            <p:ph idx="1" type="body"/>
          </p:nvPr>
        </p:nvSpPr>
        <p:spPr>
          <a:xfrm>
            <a:off x="1154956" y="553666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39" name="Google Shape;139;p14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4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 showMasterSp="0">
  <p:cSld name="Title and Caption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45" name="Google Shape;145;p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 rot="-589932">
              <a:off x="8490951" y="2714874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455612" y="2801319"/>
              <a:ext cx="11277600" cy="3602637"/>
            </a:xfrm>
            <a:custGeom>
              <a:rect b="b" l="l" r="r" t="t"/>
              <a:pathLst>
                <a:path extrusionOk="0" h="7946" w="10000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3" name="Google Shape;153;p15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54" name="Google Shape;154;p15"/>
          <p:cNvSpPr txBox="1"/>
          <p:nvPr>
            <p:ph type="title"/>
          </p:nvPr>
        </p:nvSpPr>
        <p:spPr>
          <a:xfrm>
            <a:off x="1154954" y="1063416"/>
            <a:ext cx="8825659" cy="13797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15"/>
          <p:cNvSpPr txBox="1"/>
          <p:nvPr>
            <p:ph idx="1" type="body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56" name="Google Shape;156;p15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 showMasterSp="0">
  <p:cSld name="Quote with Caption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62" name="Google Shape;162;p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 rot="-589932">
              <a:off x="8490951" y="41851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70" name="Google Shape;170;p16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71" name="Google Shape;171;p16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172" name="Google Shape;172;p16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73" name="Google Shape;173;p16"/>
          <p:cNvSpPr txBox="1"/>
          <p:nvPr>
            <p:ph type="title"/>
          </p:nvPr>
        </p:nvSpPr>
        <p:spPr>
          <a:xfrm>
            <a:off x="1581878" y="980517"/>
            <a:ext cx="8453906" cy="26982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16"/>
          <p:cNvSpPr txBox="1"/>
          <p:nvPr>
            <p:ph idx="1" type="body"/>
          </p:nvPr>
        </p:nvSpPr>
        <p:spPr>
          <a:xfrm>
            <a:off x="1945945" y="3678766"/>
            <a:ext cx="7725772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75" name="Google Shape;175;p16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76" name="Google Shape;176;p16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6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 showMasterSp="0">
  <p:cSld name="Name Card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82" name="Google Shape;182;p1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 rot="-589932">
              <a:off x="8490951" y="4193583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455612" y="4241801"/>
              <a:ext cx="11277600" cy="2337161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90" name="Google Shape;190;p17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91" name="Google Shape;191;p17"/>
          <p:cNvSpPr txBox="1"/>
          <p:nvPr>
            <p:ph type="title"/>
          </p:nvPr>
        </p:nvSpPr>
        <p:spPr>
          <a:xfrm>
            <a:off x="1154954" y="2370667"/>
            <a:ext cx="8825660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7"/>
          <p:cNvSpPr txBox="1"/>
          <p:nvPr>
            <p:ph idx="1" type="body"/>
          </p:nvPr>
        </p:nvSpPr>
        <p:spPr>
          <a:xfrm>
            <a:off x="1154954" y="5033068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3" name="Google Shape;193;p17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17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8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18"/>
          <p:cNvSpPr txBox="1"/>
          <p:nvPr>
            <p:ph idx="1" type="body"/>
          </p:nvPr>
        </p:nvSpPr>
        <p:spPr>
          <a:xfrm>
            <a:off x="1154954" y="2617299"/>
            <a:ext cx="312916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0" name="Google Shape;200;p18"/>
          <p:cNvSpPr txBox="1"/>
          <p:nvPr>
            <p:ph idx="2" type="body"/>
          </p:nvPr>
        </p:nvSpPr>
        <p:spPr>
          <a:xfrm>
            <a:off x="1154954" y="3193561"/>
            <a:ext cx="3129168" cy="2833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01" name="Google Shape;201;p18"/>
          <p:cNvSpPr txBox="1"/>
          <p:nvPr>
            <p:ph idx="3" type="body"/>
          </p:nvPr>
        </p:nvSpPr>
        <p:spPr>
          <a:xfrm>
            <a:off x="4512721" y="2603502"/>
            <a:ext cx="314538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2" name="Google Shape;202;p18"/>
          <p:cNvSpPr txBox="1"/>
          <p:nvPr>
            <p:ph idx="4" type="body"/>
          </p:nvPr>
        </p:nvSpPr>
        <p:spPr>
          <a:xfrm>
            <a:off x="4512721" y="3193561"/>
            <a:ext cx="3145380" cy="28334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03" name="Google Shape;203;p18"/>
          <p:cNvSpPr txBox="1"/>
          <p:nvPr>
            <p:ph idx="5" type="body"/>
          </p:nvPr>
        </p:nvSpPr>
        <p:spPr>
          <a:xfrm>
            <a:off x="7886700" y="2617299"/>
            <a:ext cx="3161029" cy="57626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04" name="Google Shape;204;p18"/>
          <p:cNvSpPr txBox="1"/>
          <p:nvPr>
            <p:ph idx="6" type="body"/>
          </p:nvPr>
        </p:nvSpPr>
        <p:spPr>
          <a:xfrm>
            <a:off x="7886700" y="3193561"/>
            <a:ext cx="3164719" cy="28334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05" name="Google Shape;205;p18"/>
          <p:cNvCxnSpPr/>
          <p:nvPr/>
        </p:nvCxnSpPr>
        <p:spPr>
          <a:xfrm>
            <a:off x="440397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784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6" name="Google Shape;206;p18"/>
          <p:cNvCxnSpPr/>
          <p:nvPr/>
        </p:nvCxnSpPr>
        <p:spPr>
          <a:xfrm>
            <a:off x="7772401" y="2569633"/>
            <a:ext cx="0" cy="3492499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784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7" name="Google Shape;207;p18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18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1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19"/>
          <p:cNvSpPr txBox="1"/>
          <p:nvPr>
            <p:ph idx="1" type="body"/>
          </p:nvPr>
        </p:nvSpPr>
        <p:spPr>
          <a:xfrm>
            <a:off x="1154952" y="4532845"/>
            <a:ext cx="30504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3" name="Google Shape;213;p19"/>
          <p:cNvSpPr/>
          <p:nvPr>
            <p:ph idx="2" type="pic"/>
          </p:nvPr>
        </p:nvSpPr>
        <p:spPr>
          <a:xfrm>
            <a:off x="1334552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14" name="Google Shape;214;p19"/>
          <p:cNvSpPr txBox="1"/>
          <p:nvPr>
            <p:ph idx="3" type="body"/>
          </p:nvPr>
        </p:nvSpPr>
        <p:spPr>
          <a:xfrm>
            <a:off x="1154953" y="5109107"/>
            <a:ext cx="3050437" cy="917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15" name="Google Shape;215;p19"/>
          <p:cNvSpPr txBox="1"/>
          <p:nvPr>
            <p:ph idx="4" type="body"/>
          </p:nvPr>
        </p:nvSpPr>
        <p:spPr>
          <a:xfrm>
            <a:off x="4572537" y="4532846"/>
            <a:ext cx="3046766" cy="65115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6" name="Google Shape;216;p19"/>
          <p:cNvSpPr/>
          <p:nvPr>
            <p:ph idx="5" type="pic"/>
          </p:nvPr>
        </p:nvSpPr>
        <p:spPr>
          <a:xfrm>
            <a:off x="4748463" y="2603500"/>
            <a:ext cx="2691241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17" name="Google Shape;217;p19"/>
          <p:cNvSpPr txBox="1"/>
          <p:nvPr>
            <p:ph idx="6" type="body"/>
          </p:nvPr>
        </p:nvSpPr>
        <p:spPr>
          <a:xfrm>
            <a:off x="4568865" y="5184002"/>
            <a:ext cx="3050438" cy="843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218" name="Google Shape;218;p19"/>
          <p:cNvSpPr txBox="1"/>
          <p:nvPr>
            <p:ph idx="7" type="body"/>
          </p:nvPr>
        </p:nvSpPr>
        <p:spPr>
          <a:xfrm>
            <a:off x="7983434" y="4532847"/>
            <a:ext cx="3050438" cy="6511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219" name="Google Shape;219;p19"/>
          <p:cNvSpPr/>
          <p:nvPr>
            <p:ph idx="8" type="pic"/>
          </p:nvPr>
        </p:nvSpPr>
        <p:spPr>
          <a:xfrm>
            <a:off x="8163031" y="2603500"/>
            <a:ext cx="2691242" cy="159151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220" name="Google Shape;220;p19"/>
          <p:cNvSpPr txBox="1"/>
          <p:nvPr>
            <p:ph idx="9" type="body"/>
          </p:nvPr>
        </p:nvSpPr>
        <p:spPr>
          <a:xfrm>
            <a:off x="7983434" y="5184001"/>
            <a:ext cx="3050437" cy="8430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221" name="Google Shape;221;p19"/>
          <p:cNvCxnSpPr/>
          <p:nvPr/>
        </p:nvCxnSpPr>
        <p:spPr>
          <a:xfrm>
            <a:off x="4388153" y="2603500"/>
            <a:ext cx="0" cy="3517594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2" name="Google Shape;222;p19"/>
          <p:cNvCxnSpPr/>
          <p:nvPr/>
        </p:nvCxnSpPr>
        <p:spPr>
          <a:xfrm>
            <a:off x="7801905" y="2603500"/>
            <a:ext cx="0" cy="3492500"/>
          </a:xfrm>
          <a:prstGeom prst="straightConnector1">
            <a:avLst/>
          </a:prstGeom>
          <a:noFill/>
          <a:ln cap="flat" cmpd="sng" w="12700">
            <a:solidFill>
              <a:schemeClr val="accent1">
                <a:alpha val="4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3" name="Google Shape;223;p19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19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0"/>
          <p:cNvSpPr txBox="1"/>
          <p:nvPr>
            <p:ph type="title"/>
          </p:nvPr>
        </p:nvSpPr>
        <p:spPr>
          <a:xfrm>
            <a:off x="1154953" y="973668"/>
            <a:ext cx="8825660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0"/>
          <p:cNvSpPr txBox="1"/>
          <p:nvPr>
            <p:ph idx="1" type="body"/>
          </p:nvPr>
        </p:nvSpPr>
        <p:spPr>
          <a:xfrm rot="5400000">
            <a:off x="3827511" y="-69056"/>
            <a:ext cx="3416300" cy="8761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29" name="Google Shape;229;p20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0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2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34" name="Google Shape;234;p2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1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 rot="5101749">
              <a:off x="6294738" y="457773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 rot="5400000">
              <a:off x="44492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43" name="Google Shape;243;p21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244" name="Google Shape;244;p21"/>
          <p:cNvSpPr txBox="1"/>
          <p:nvPr>
            <p:ph type="title"/>
          </p:nvPr>
        </p:nvSpPr>
        <p:spPr>
          <a:xfrm rot="5400000">
            <a:off x="6909428" y="2945796"/>
            <a:ext cx="4748589" cy="14139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21"/>
          <p:cNvSpPr txBox="1"/>
          <p:nvPr>
            <p:ph idx="1" type="body"/>
          </p:nvPr>
        </p:nvSpPr>
        <p:spPr>
          <a:xfrm rot="5400000">
            <a:off x="1904432" y="528990"/>
            <a:ext cx="4748590" cy="62475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46" name="Google Shape;246;p21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21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45" name="Google Shape;45;p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677511">
              <a:off x="4698352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7"/>
            <p:cNvSpPr/>
            <p:nvPr/>
          </p:nvSpPr>
          <p:spPr>
            <a:xfrm rot="-5400000">
              <a:off x="3787244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54" name="Google Shape;54;p7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5" name="Google Shape;55;p7"/>
          <p:cNvSpPr txBox="1"/>
          <p:nvPr>
            <p:ph type="title"/>
          </p:nvPr>
        </p:nvSpPr>
        <p:spPr>
          <a:xfrm>
            <a:off x="1154956" y="2677645"/>
            <a:ext cx="4351023" cy="2283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" type="body"/>
          </p:nvPr>
        </p:nvSpPr>
        <p:spPr>
          <a:xfrm>
            <a:off x="6895558" y="2677644"/>
            <a:ext cx="3755379" cy="22838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" type="body"/>
          </p:nvPr>
        </p:nvSpPr>
        <p:spPr>
          <a:xfrm>
            <a:off x="1154954" y="2603500"/>
            <a:ext cx="4825158" cy="3416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2" type="body"/>
          </p:nvPr>
        </p:nvSpPr>
        <p:spPr>
          <a:xfrm>
            <a:off x="6208712" y="2603500"/>
            <a:ext cx="4825159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1154954" y="2603500"/>
            <a:ext cx="482515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71" name="Google Shape;71;p9"/>
          <p:cNvSpPr txBox="1"/>
          <p:nvPr>
            <p:ph idx="2" type="body"/>
          </p:nvPr>
        </p:nvSpPr>
        <p:spPr>
          <a:xfrm>
            <a:off x="1154954" y="3179762"/>
            <a:ext cx="4825158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3" type="body"/>
          </p:nvPr>
        </p:nvSpPr>
        <p:spPr>
          <a:xfrm>
            <a:off x="6208712" y="2603500"/>
            <a:ext cx="482515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73" name="Google Shape;73;p9"/>
          <p:cNvSpPr txBox="1"/>
          <p:nvPr>
            <p:ph idx="4" type="body"/>
          </p:nvPr>
        </p:nvSpPr>
        <p:spPr>
          <a:xfrm>
            <a:off x="6208710" y="3179762"/>
            <a:ext cx="4825159" cy="28400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9" name="Google Shape;89;p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2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2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2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2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2"/>
            <p:cNvSpPr/>
            <p:nvPr/>
          </p:nvSpPr>
          <p:spPr>
            <a:xfrm rot="-5677511">
              <a:off x="3140485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2"/>
            <p:cNvSpPr/>
            <p:nvPr/>
          </p:nvSpPr>
          <p:spPr>
            <a:xfrm rot="-5400000">
              <a:off x="2229377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98" name="Google Shape;98;p12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99" name="Google Shape;99;p12"/>
          <p:cNvSpPr txBox="1"/>
          <p:nvPr>
            <p:ph type="title"/>
          </p:nvPr>
        </p:nvSpPr>
        <p:spPr>
          <a:xfrm>
            <a:off x="1154954" y="1295400"/>
            <a:ext cx="2793159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2"/>
          <p:cNvSpPr txBox="1"/>
          <p:nvPr>
            <p:ph idx="1" type="body"/>
          </p:nvPr>
        </p:nvSpPr>
        <p:spPr>
          <a:xfrm>
            <a:off x="5781146" y="1447800"/>
            <a:ext cx="5190065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01" name="Google Shape;101;p12"/>
          <p:cNvSpPr txBox="1"/>
          <p:nvPr>
            <p:ph idx="2" type="body"/>
          </p:nvPr>
        </p:nvSpPr>
        <p:spPr>
          <a:xfrm>
            <a:off x="1154955" y="2895600"/>
            <a:ext cx="2793158" cy="31292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2" name="Google Shape;102;p12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2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 rot="-5400000">
              <a:off x="3295432" y="2801721"/>
              <a:ext cx="6053670" cy="1254558"/>
            </a:xfrm>
            <a:custGeom>
              <a:rect b="b" l="l" r="r" t="t"/>
              <a:pathLst>
                <a:path extrusionOk="0" h="8000" w="10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16" name="Google Shape;116;p13"/>
            <p:cNvSpPr/>
            <p:nvPr/>
          </p:nvSpPr>
          <p:spPr>
            <a:xfrm rot="-5677511">
              <a:off x="4203594" y="1826078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18" name="Google Shape;118;p13"/>
          <p:cNvSpPr txBox="1"/>
          <p:nvPr>
            <p:ph type="title"/>
          </p:nvPr>
        </p:nvSpPr>
        <p:spPr>
          <a:xfrm>
            <a:off x="1153907" y="1693332"/>
            <a:ext cx="3860260" cy="17356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3"/>
          <p:cNvSpPr/>
          <p:nvPr>
            <p:ph idx="2" type="pic"/>
          </p:nvPr>
        </p:nvSpPr>
        <p:spPr>
          <a:xfrm>
            <a:off x="6547870" y="1143000"/>
            <a:ext cx="3227193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0" name="Google Shape;120;p13"/>
          <p:cNvSpPr txBox="1"/>
          <p:nvPr>
            <p:ph idx="1" type="body"/>
          </p:nvPr>
        </p:nvSpPr>
        <p:spPr>
          <a:xfrm>
            <a:off x="1154955" y="3657600"/>
            <a:ext cx="3859212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1" name="Google Shape;121;p13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3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4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7" name="Google Shape;7;p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" name="Google Shape;8;p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>
              <a:gsLst>
                <a:gs pos="0">
                  <a:srgbClr val="F7F7F7">
                    <a:alpha val="10980"/>
                  </a:srgbClr>
                </a:gs>
                <a:gs pos="36000">
                  <a:srgbClr val="F7F7F7">
                    <a:alpha val="9803"/>
                  </a:srgbClr>
                </a:gs>
                <a:gs pos="75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" name="Google Shape;9;p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>
              <a:gsLst>
                <a:gs pos="0">
                  <a:srgbClr val="F7F7F7">
                    <a:alpha val="7843"/>
                  </a:srgbClr>
                </a:gs>
                <a:gs pos="36000">
                  <a:srgbClr val="F7F7F7">
                    <a:alpha val="7843"/>
                  </a:srgbClr>
                </a:gs>
                <a:gs pos="72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" name="Google Shape;10;p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>
              <a:gsLst>
                <a:gs pos="0">
                  <a:srgbClr val="F7F7F7">
                    <a:alpha val="6666"/>
                  </a:srgbClr>
                </a:gs>
                <a:gs pos="36000">
                  <a:srgbClr val="F7F7F7">
                    <a:alpha val="5882"/>
                  </a:srgbClr>
                </a:gs>
                <a:gs pos="69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4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73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>
              <a:gsLst>
                <a:gs pos="0">
                  <a:srgbClr val="F7F7F7">
                    <a:alpha val="13725"/>
                  </a:srgbClr>
                </a:gs>
                <a:gs pos="36000">
                  <a:srgbClr val="F7F7F7">
                    <a:alpha val="6666"/>
                  </a:srgbClr>
                </a:gs>
                <a:gs pos="66000">
                  <a:srgbClr val="F7F7F7">
                    <a:alpha val="0"/>
                  </a:srgbClr>
                </a:gs>
                <a:gs pos="100000">
                  <a:srgbClr val="F7F7F7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4"/>
            <p:cNvSpPr/>
            <p:nvPr/>
          </p:nvSpPr>
          <p:spPr>
            <a:xfrm rot="-589932">
              <a:off x="8490951" y="1797517"/>
              <a:ext cx="3299407" cy="440924"/>
            </a:xfrm>
            <a:custGeom>
              <a:rect b="b" l="l" r="r" t="t"/>
              <a:pathLst>
                <a:path extrusionOk="0" h="5291" w="10000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4"/>
            <p:cNvSpPr/>
            <p:nvPr/>
          </p:nvSpPr>
          <p:spPr>
            <a:xfrm>
              <a:off x="459506" y="1866405"/>
              <a:ext cx="11277600" cy="4533900"/>
            </a:xfrm>
            <a:custGeom>
              <a:rect b="b" l="l" r="r" t="t"/>
              <a:pathLst>
                <a:path extrusionOk="0" h="2856" w="7104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15" name="Google Shape;15;p4"/>
            <p:cNvSpPr/>
            <p:nvPr/>
          </p:nvSpPr>
          <p:spPr>
            <a:xfrm>
              <a:off x="0" y="1587"/>
              <a:ext cx="12192000" cy="6856413"/>
            </a:xfrm>
            <a:custGeom>
              <a:rect b="b" l="l" r="r" t="t"/>
              <a:pathLst>
                <a:path extrusionOk="0" h="8638" w="15356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" name="Google Shape;16;p4"/>
          <p:cNvSpPr txBox="1"/>
          <p:nvPr>
            <p:ph type="title"/>
          </p:nvPr>
        </p:nvSpPr>
        <p:spPr>
          <a:xfrm>
            <a:off x="1154953" y="973668"/>
            <a:ext cx="8761413" cy="70696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0" type="dt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1" type="ftr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Google Shape;20;p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A222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"/>
          <p:cNvSpPr txBox="1"/>
          <p:nvPr>
            <p:ph type="ctrTitle"/>
          </p:nvPr>
        </p:nvSpPr>
        <p:spPr>
          <a:xfrm>
            <a:off x="2640900" y="1292400"/>
            <a:ext cx="69102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BFCC8"/>
              </a:buClr>
              <a:buSzPts val="3960"/>
              <a:buFont typeface="Century Gothic"/>
              <a:buNone/>
            </a:pPr>
            <a:r>
              <a:rPr b="1" lang="en-US" sz="5860">
                <a:solidFill>
                  <a:srgbClr val="FBFCC8"/>
                </a:solidFill>
              </a:rPr>
              <a:t>The </a:t>
            </a:r>
            <a:r>
              <a:rPr b="1" lang="en-US" sz="5860">
                <a:solidFill>
                  <a:srgbClr val="FBFCC8"/>
                </a:solidFill>
              </a:rPr>
              <a:t>Color Glove</a:t>
            </a:r>
            <a:endParaRPr sz="6760"/>
          </a:p>
        </p:txBody>
      </p:sp>
      <p:sp>
        <p:nvSpPr>
          <p:cNvPr id="255" name="Google Shape;255;p1"/>
          <p:cNvSpPr/>
          <p:nvPr/>
        </p:nvSpPr>
        <p:spPr>
          <a:xfrm>
            <a:off x="2658125" y="2456050"/>
            <a:ext cx="6714300" cy="26091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6" name="Google Shape;256;p1"/>
          <p:cNvSpPr txBox="1"/>
          <p:nvPr>
            <p:ph idx="1" type="subTitle"/>
          </p:nvPr>
        </p:nvSpPr>
        <p:spPr>
          <a:xfrm>
            <a:off x="2910750" y="2627400"/>
            <a:ext cx="6370500" cy="28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1280"/>
              <a:buNone/>
            </a:pPr>
            <a:r>
              <a:rPr b="1" i="0" lang="en-US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TEAM MEMBERS &amp; ROLES</a:t>
            </a:r>
            <a:endParaRPr b="1"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1280"/>
              <a:buNone/>
            </a:pPr>
            <a:br>
              <a:rPr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r>
              <a:rPr lang="en-US" sz="1600" u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DOMINIC POLCYN: PROGRAMMING, TESTER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SzPts val="1280"/>
              <a:buNone/>
            </a:pPr>
            <a:r>
              <a:rPr lang="en-US" sz="1600" u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KAITLYN YOUNGER: DESIGN ASPECTS, COLLECTING MATERIALS, </a:t>
            </a:r>
            <a:r>
              <a:rPr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PROGRAMMING HELP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SzPts val="1280"/>
              <a:buNone/>
            </a:pPr>
            <a:r>
              <a:rPr lang="en-US" sz="1600" u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AYUSH</a:t>
            </a:r>
            <a:r>
              <a:rPr lang="en-US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1600" u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PANT: PROJECT DOCUMENTATION, TIMELINE MANAGER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just">
              <a:spcBef>
                <a:spcPts val="800"/>
              </a:spcBef>
              <a:spcAft>
                <a:spcPts val="0"/>
              </a:spcAft>
              <a:buSzPts val="1280"/>
              <a:buNone/>
            </a:pPr>
            <a:r>
              <a:rPr lang="en-US" sz="1600" u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THIEN TRAN: PROGRAMMING, </a:t>
            </a:r>
            <a:r>
              <a:rPr lang="en-US" sz="1600" u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COLLECTING DATA</a:t>
            </a:r>
            <a:r>
              <a:rPr lang="en-US" sz="1600" u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just">
              <a:spcBef>
                <a:spcPts val="1800"/>
              </a:spcBef>
              <a:spcAft>
                <a:spcPts val="0"/>
              </a:spcAft>
              <a:buSzPts val="880"/>
              <a:buNone/>
            </a:pPr>
            <a:br>
              <a:rPr lang="en-US" sz="11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sz="14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cd5b6c5f2c_0_7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528BAC"/>
              </a:gs>
              <a:gs pos="100000">
                <a:srgbClr val="00274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6" name="Google Shape;396;g2cd5b6c5f2c_0_74"/>
          <p:cNvSpPr/>
          <p:nvPr/>
        </p:nvSpPr>
        <p:spPr>
          <a:xfrm>
            <a:off x="476250" y="473745"/>
            <a:ext cx="11227200" cy="59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7" name="Google Shape;397;g2cd5b6c5f2c_0_7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8" name="Google Shape;398;g2cd5b6c5f2c_0_74"/>
          <p:cNvSpPr txBox="1"/>
          <p:nvPr/>
        </p:nvSpPr>
        <p:spPr>
          <a:xfrm>
            <a:off x="7114508" y="3301722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9" name="Google Shape;399;g2cd5b6c5f2c_0_74"/>
          <p:cNvSpPr txBox="1"/>
          <p:nvPr/>
        </p:nvSpPr>
        <p:spPr>
          <a:xfrm>
            <a:off x="678850" y="887725"/>
            <a:ext cx="1002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CHALLENGES AND LIMITATIONS</a:t>
            </a:r>
            <a:endParaRPr sz="3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0" name="Google Shape;400;g2cd5b6c5f2c_0_74"/>
          <p:cNvSpPr txBox="1"/>
          <p:nvPr/>
        </p:nvSpPr>
        <p:spPr>
          <a:xfrm>
            <a:off x="986900" y="1806500"/>
            <a:ext cx="9634800" cy="44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Color Detection Limitation: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inaccurate sensor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more colors = less accuracy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lighting changes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would need more expensive sensor for market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Other Challenges We Faced: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raspberry pi &amp; board bulkiness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wires 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battery pack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cd5b6c5f2c_0_87"/>
          <p:cNvSpPr txBox="1"/>
          <p:nvPr>
            <p:ph type="ctrTitle"/>
          </p:nvPr>
        </p:nvSpPr>
        <p:spPr>
          <a:xfrm>
            <a:off x="1138230" y="1564483"/>
            <a:ext cx="8825700" cy="2677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QUESTIONS?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528BAC"/>
              </a:gs>
              <a:gs pos="100000">
                <a:srgbClr val="00274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2" name="Google Shape;262;p2"/>
          <p:cNvSpPr/>
          <p:nvPr/>
        </p:nvSpPr>
        <p:spPr>
          <a:xfrm>
            <a:off x="482400" y="477595"/>
            <a:ext cx="11227200" cy="59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3" name="Google Shape;263;p2"/>
          <p:cNvSpPr txBox="1"/>
          <p:nvPr>
            <p:ph type="ctrTitle"/>
          </p:nvPr>
        </p:nvSpPr>
        <p:spPr>
          <a:xfrm>
            <a:off x="1199405" y="2099733"/>
            <a:ext cx="8825658" cy="2677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A3F60"/>
              </a:buClr>
              <a:buSzPts val="5400"/>
              <a:buFont typeface="Century Gothic"/>
              <a:buNone/>
            </a:pPr>
            <a:r>
              <a:rPr lang="en-US">
                <a:solidFill>
                  <a:srgbClr val="0A3F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/>
          </a:p>
        </p:txBody>
      </p:sp>
      <p:sp>
        <p:nvSpPr>
          <p:cNvPr id="264" name="Google Shape;264;p2"/>
          <p:cNvSpPr txBox="1"/>
          <p:nvPr>
            <p:ph idx="1" type="subTitle"/>
          </p:nvPr>
        </p:nvSpPr>
        <p:spPr>
          <a:xfrm>
            <a:off x="590127" y="2594680"/>
            <a:ext cx="4254300" cy="18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3" marL="1143000" rtl="0" algn="ctr"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b="1" lang="en-US" sz="2800">
                <a:solidFill>
                  <a:schemeClr val="dk2"/>
                </a:solidFill>
              </a:rPr>
              <a:t>Table of Contents </a:t>
            </a:r>
            <a:endParaRPr/>
          </a:p>
        </p:txBody>
      </p:sp>
      <p:sp>
        <p:nvSpPr>
          <p:cNvPr id="265" name="Google Shape;265;p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6" name="Google Shape;266;p2"/>
          <p:cNvSpPr/>
          <p:nvPr/>
        </p:nvSpPr>
        <p:spPr>
          <a:xfrm>
            <a:off x="2599953" y="988220"/>
            <a:ext cx="1302000" cy="1259700"/>
          </a:xfrm>
          <a:prstGeom prst="flowChartConnector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7" name="Google Shape;267;p2"/>
          <p:cNvSpPr/>
          <p:nvPr/>
        </p:nvSpPr>
        <p:spPr>
          <a:xfrm>
            <a:off x="6202662" y="2886737"/>
            <a:ext cx="487800" cy="486300"/>
          </a:xfrm>
          <a:prstGeom prst="flowChartConnector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1"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8" name="Google Shape;268;p2"/>
          <p:cNvSpPr/>
          <p:nvPr/>
        </p:nvSpPr>
        <p:spPr>
          <a:xfrm>
            <a:off x="6202662" y="5142004"/>
            <a:ext cx="487800" cy="486300"/>
          </a:xfrm>
          <a:prstGeom prst="flowChartConnector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 b="1"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9" name="Google Shape;269;p2"/>
          <p:cNvSpPr/>
          <p:nvPr/>
        </p:nvSpPr>
        <p:spPr>
          <a:xfrm>
            <a:off x="6202662" y="1374878"/>
            <a:ext cx="487800" cy="486300"/>
          </a:xfrm>
          <a:prstGeom prst="flowChartConnector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endParaRPr b="1"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0" name="Google Shape;270;p2"/>
          <p:cNvSpPr/>
          <p:nvPr/>
        </p:nvSpPr>
        <p:spPr>
          <a:xfrm>
            <a:off x="6202662" y="3627896"/>
            <a:ext cx="487800" cy="486300"/>
          </a:xfrm>
          <a:prstGeom prst="flowChartConnector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b="1"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1" name="Google Shape;271;p2"/>
          <p:cNvSpPr/>
          <p:nvPr/>
        </p:nvSpPr>
        <p:spPr>
          <a:xfrm>
            <a:off x="6202662" y="4369044"/>
            <a:ext cx="487800" cy="486300"/>
          </a:xfrm>
          <a:prstGeom prst="flowChartConnector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1"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2" name="Google Shape;272;p2"/>
          <p:cNvSpPr/>
          <p:nvPr/>
        </p:nvSpPr>
        <p:spPr>
          <a:xfrm>
            <a:off x="6202662" y="2084626"/>
            <a:ext cx="487800" cy="486300"/>
          </a:xfrm>
          <a:prstGeom prst="flowChartConnector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endParaRPr b="1"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73" name="Google Shape;273;p2"/>
          <p:cNvCxnSpPr>
            <a:stCxn id="266" idx="6"/>
            <a:endCxn id="269" idx="2"/>
          </p:cNvCxnSpPr>
          <p:nvPr/>
        </p:nvCxnSpPr>
        <p:spPr>
          <a:xfrm>
            <a:off x="3901953" y="1618070"/>
            <a:ext cx="2300700" cy="0"/>
          </a:xfrm>
          <a:prstGeom prst="straightConnector1">
            <a:avLst/>
          </a:prstGeom>
          <a:noFill/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4" name="Google Shape;274;p2"/>
          <p:cNvCxnSpPr>
            <a:stCxn id="269" idx="4"/>
            <a:endCxn id="272" idx="0"/>
          </p:cNvCxnSpPr>
          <p:nvPr/>
        </p:nvCxnSpPr>
        <p:spPr>
          <a:xfrm>
            <a:off x="6446562" y="1861178"/>
            <a:ext cx="0" cy="223500"/>
          </a:xfrm>
          <a:prstGeom prst="straightConnector1">
            <a:avLst/>
          </a:prstGeom>
          <a:noFill/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5" name="Google Shape;275;p2"/>
          <p:cNvCxnSpPr>
            <a:endCxn id="267" idx="0"/>
          </p:cNvCxnSpPr>
          <p:nvPr/>
        </p:nvCxnSpPr>
        <p:spPr>
          <a:xfrm>
            <a:off x="6446562" y="2551637"/>
            <a:ext cx="0" cy="335100"/>
          </a:xfrm>
          <a:prstGeom prst="straightConnector1">
            <a:avLst/>
          </a:prstGeom>
          <a:noFill/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6" name="Google Shape;276;p2"/>
          <p:cNvCxnSpPr>
            <a:stCxn id="267" idx="4"/>
            <a:endCxn id="270" idx="0"/>
          </p:cNvCxnSpPr>
          <p:nvPr/>
        </p:nvCxnSpPr>
        <p:spPr>
          <a:xfrm>
            <a:off x="6446562" y="3373037"/>
            <a:ext cx="0" cy="255000"/>
          </a:xfrm>
          <a:prstGeom prst="straightConnector1">
            <a:avLst/>
          </a:prstGeom>
          <a:noFill/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7" name="Google Shape;277;p2"/>
          <p:cNvCxnSpPr>
            <a:stCxn id="270" idx="4"/>
            <a:endCxn id="271" idx="0"/>
          </p:cNvCxnSpPr>
          <p:nvPr/>
        </p:nvCxnSpPr>
        <p:spPr>
          <a:xfrm>
            <a:off x="6446562" y="4114197"/>
            <a:ext cx="0" cy="254700"/>
          </a:xfrm>
          <a:prstGeom prst="straightConnector1">
            <a:avLst/>
          </a:prstGeom>
          <a:noFill/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78" name="Google Shape;278;p2"/>
          <p:cNvCxnSpPr>
            <a:stCxn id="271" idx="4"/>
            <a:endCxn id="268" idx="0"/>
          </p:cNvCxnSpPr>
          <p:nvPr/>
        </p:nvCxnSpPr>
        <p:spPr>
          <a:xfrm>
            <a:off x="6446562" y="4855344"/>
            <a:ext cx="0" cy="286800"/>
          </a:xfrm>
          <a:prstGeom prst="straightConnector1">
            <a:avLst/>
          </a:prstGeom>
          <a:noFill/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9" name="Google Shape;279;p2"/>
          <p:cNvSpPr/>
          <p:nvPr/>
        </p:nvSpPr>
        <p:spPr>
          <a:xfrm>
            <a:off x="6202662" y="5851369"/>
            <a:ext cx="487800" cy="486300"/>
          </a:xfrm>
          <a:prstGeom prst="flowChartConnector">
            <a:avLst/>
          </a:prstGeom>
          <a:solidFill>
            <a:schemeClr val="lt1"/>
          </a:solidFill>
          <a:ln cap="rnd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7</a:t>
            </a:r>
            <a:endParaRPr b="1"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80" name="Google Shape;280;p2"/>
          <p:cNvCxnSpPr>
            <a:stCxn id="268" idx="4"/>
            <a:endCxn id="279" idx="0"/>
          </p:cNvCxnSpPr>
          <p:nvPr/>
        </p:nvCxnSpPr>
        <p:spPr>
          <a:xfrm>
            <a:off x="6446562" y="5628304"/>
            <a:ext cx="0" cy="223200"/>
          </a:xfrm>
          <a:prstGeom prst="straightConnector1">
            <a:avLst/>
          </a:prstGeom>
          <a:noFill/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1" name="Google Shape;281;p2"/>
          <p:cNvSpPr/>
          <p:nvPr/>
        </p:nvSpPr>
        <p:spPr>
          <a:xfrm>
            <a:off x="7178000" y="1395975"/>
            <a:ext cx="2847000" cy="369300"/>
          </a:xfrm>
          <a:prstGeom prst="rect">
            <a:avLst/>
          </a:prstGeom>
          <a:solidFill>
            <a:srgbClr val="F7F7F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2" name="Google Shape;28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1849" y="932525"/>
            <a:ext cx="1620350" cy="1371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"/>
          <p:cNvSpPr txBox="1"/>
          <p:nvPr/>
        </p:nvSpPr>
        <p:spPr>
          <a:xfrm>
            <a:off x="7178010" y="1395975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Target Audience</a:t>
            </a:r>
            <a:endParaRPr/>
          </a:p>
        </p:txBody>
      </p:sp>
      <p:sp>
        <p:nvSpPr>
          <p:cNvPr id="284" name="Google Shape;284;p2"/>
          <p:cNvSpPr/>
          <p:nvPr/>
        </p:nvSpPr>
        <p:spPr>
          <a:xfrm>
            <a:off x="7178000" y="2135975"/>
            <a:ext cx="2847000" cy="369300"/>
          </a:xfrm>
          <a:prstGeom prst="rect">
            <a:avLst/>
          </a:prstGeom>
          <a:solidFill>
            <a:srgbClr val="F7F7F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5" name="Google Shape;285;p2"/>
          <p:cNvSpPr txBox="1"/>
          <p:nvPr/>
        </p:nvSpPr>
        <p:spPr>
          <a:xfrm>
            <a:off x="7178010" y="2142122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Pain Point</a:t>
            </a:r>
            <a:endParaRPr/>
          </a:p>
        </p:txBody>
      </p:sp>
      <p:sp>
        <p:nvSpPr>
          <p:cNvPr id="286" name="Google Shape;286;p2"/>
          <p:cNvSpPr/>
          <p:nvPr/>
        </p:nvSpPr>
        <p:spPr>
          <a:xfrm>
            <a:off x="7178000" y="2946138"/>
            <a:ext cx="2847000" cy="369300"/>
          </a:xfrm>
          <a:prstGeom prst="rect">
            <a:avLst/>
          </a:prstGeom>
          <a:solidFill>
            <a:srgbClr val="F7F7F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7" name="Google Shape;287;p2"/>
          <p:cNvSpPr txBox="1"/>
          <p:nvPr/>
        </p:nvSpPr>
        <p:spPr>
          <a:xfrm>
            <a:off x="7178010" y="2946144"/>
            <a:ext cx="357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Product Introduction</a:t>
            </a:r>
            <a:endParaRPr/>
          </a:p>
        </p:txBody>
      </p:sp>
      <p:sp>
        <p:nvSpPr>
          <p:cNvPr id="288" name="Google Shape;288;p2"/>
          <p:cNvSpPr/>
          <p:nvPr/>
        </p:nvSpPr>
        <p:spPr>
          <a:xfrm>
            <a:off x="7178000" y="3750150"/>
            <a:ext cx="2847000" cy="369300"/>
          </a:xfrm>
          <a:prstGeom prst="rect">
            <a:avLst/>
          </a:prstGeom>
          <a:solidFill>
            <a:srgbClr val="F7F7F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9" name="Google Shape;289;p2"/>
          <p:cNvSpPr txBox="1"/>
          <p:nvPr/>
        </p:nvSpPr>
        <p:spPr>
          <a:xfrm>
            <a:off x="7178010" y="3715207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Functionality</a:t>
            </a:r>
            <a:endParaRPr/>
          </a:p>
        </p:txBody>
      </p:sp>
      <p:sp>
        <p:nvSpPr>
          <p:cNvPr id="290" name="Google Shape;290;p2"/>
          <p:cNvSpPr/>
          <p:nvPr/>
        </p:nvSpPr>
        <p:spPr>
          <a:xfrm>
            <a:off x="7139300" y="4475325"/>
            <a:ext cx="2847000" cy="369300"/>
          </a:xfrm>
          <a:prstGeom prst="rect">
            <a:avLst/>
          </a:prstGeom>
          <a:solidFill>
            <a:srgbClr val="F7F7F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1" name="Google Shape;291;p2"/>
          <p:cNvSpPr txBox="1"/>
          <p:nvPr/>
        </p:nvSpPr>
        <p:spPr>
          <a:xfrm>
            <a:off x="7178007" y="4463144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 Depth Design</a:t>
            </a:r>
            <a:endParaRPr/>
          </a:p>
        </p:txBody>
      </p:sp>
      <p:sp>
        <p:nvSpPr>
          <p:cNvPr id="292" name="Google Shape;292;p2"/>
          <p:cNvSpPr/>
          <p:nvPr/>
        </p:nvSpPr>
        <p:spPr>
          <a:xfrm>
            <a:off x="7139300" y="5200500"/>
            <a:ext cx="2847000" cy="369300"/>
          </a:xfrm>
          <a:prstGeom prst="rect">
            <a:avLst/>
          </a:prstGeom>
          <a:solidFill>
            <a:srgbClr val="F7F7F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3" name="Google Shape;293;p2"/>
          <p:cNvSpPr txBox="1"/>
          <p:nvPr/>
        </p:nvSpPr>
        <p:spPr>
          <a:xfrm>
            <a:off x="7139308" y="5176145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 Feedbacks</a:t>
            </a:r>
            <a:endParaRPr/>
          </a:p>
        </p:txBody>
      </p:sp>
      <p:sp>
        <p:nvSpPr>
          <p:cNvPr id="294" name="Google Shape;294;p2"/>
          <p:cNvSpPr/>
          <p:nvPr/>
        </p:nvSpPr>
        <p:spPr>
          <a:xfrm>
            <a:off x="7139300" y="5938775"/>
            <a:ext cx="2924400" cy="369300"/>
          </a:xfrm>
          <a:prstGeom prst="rect">
            <a:avLst/>
          </a:prstGeom>
          <a:solidFill>
            <a:srgbClr val="F7F7F7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5" name="Google Shape;295;p2"/>
          <p:cNvSpPr txBox="1"/>
          <p:nvPr/>
        </p:nvSpPr>
        <p:spPr>
          <a:xfrm>
            <a:off x="7146201" y="5938775"/>
            <a:ext cx="298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Challenges &amp; Limitations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528BAC"/>
              </a:gs>
              <a:gs pos="100000">
                <a:srgbClr val="00274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1" name="Google Shape;301;p3"/>
          <p:cNvSpPr/>
          <p:nvPr/>
        </p:nvSpPr>
        <p:spPr>
          <a:xfrm>
            <a:off x="476250" y="473745"/>
            <a:ext cx="11227090" cy="59028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2" name="Google Shape;302;p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3" name="Google Shape;303;p3"/>
          <p:cNvSpPr txBox="1"/>
          <p:nvPr/>
        </p:nvSpPr>
        <p:spPr>
          <a:xfrm>
            <a:off x="7114508" y="3301722"/>
            <a:ext cx="33233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4" name="Google Shape;304;p3"/>
          <p:cNvSpPr txBox="1"/>
          <p:nvPr/>
        </p:nvSpPr>
        <p:spPr>
          <a:xfrm>
            <a:off x="678850" y="887725"/>
            <a:ext cx="1002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TARGET AUDIENCE </a:t>
            </a:r>
            <a:endParaRPr sz="3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305" name="Google Shape;305;p3"/>
          <p:cNvCxnSpPr/>
          <p:nvPr/>
        </p:nvCxnSpPr>
        <p:spPr>
          <a:xfrm>
            <a:off x="4285825" y="2488250"/>
            <a:ext cx="24000" cy="2349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6" name="Google Shape;306;p3"/>
          <p:cNvCxnSpPr/>
          <p:nvPr/>
        </p:nvCxnSpPr>
        <p:spPr>
          <a:xfrm flipH="1">
            <a:off x="7541350" y="2488250"/>
            <a:ext cx="8700" cy="2361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3"/>
          <p:cNvSpPr/>
          <p:nvPr/>
        </p:nvSpPr>
        <p:spPr>
          <a:xfrm>
            <a:off x="1558363" y="1815463"/>
            <a:ext cx="1555800" cy="1479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8" name="Google Shape;30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6375" y="1875525"/>
            <a:ext cx="1359775" cy="135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"/>
          <p:cNvSpPr/>
          <p:nvPr/>
        </p:nvSpPr>
        <p:spPr>
          <a:xfrm>
            <a:off x="5189588" y="1815463"/>
            <a:ext cx="1555800" cy="1479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0" name="Google Shape;310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3825" y="1875537"/>
            <a:ext cx="1359775" cy="135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"/>
          <p:cNvSpPr/>
          <p:nvPr/>
        </p:nvSpPr>
        <p:spPr>
          <a:xfrm>
            <a:off x="8833238" y="1815475"/>
            <a:ext cx="1555800" cy="1479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12" name="Google Shape;312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31262" y="1875537"/>
            <a:ext cx="1359775" cy="135977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"/>
          <p:cNvSpPr txBox="1"/>
          <p:nvPr/>
        </p:nvSpPr>
        <p:spPr>
          <a:xfrm>
            <a:off x="899988" y="3399200"/>
            <a:ext cx="29922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COLOR BLINDNESS</a:t>
            </a:r>
            <a:endParaRPr b="1" sz="1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4" name="Google Shape;314;p3"/>
          <p:cNvSpPr txBox="1"/>
          <p:nvPr/>
        </p:nvSpPr>
        <p:spPr>
          <a:xfrm>
            <a:off x="4871050" y="3391388"/>
            <a:ext cx="27825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BLIND INDIVIDUALS</a:t>
            </a:r>
            <a:endParaRPr b="1" sz="1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5" name="Google Shape;315;p3"/>
          <p:cNvSpPr txBox="1"/>
          <p:nvPr/>
        </p:nvSpPr>
        <p:spPr>
          <a:xfrm>
            <a:off x="8401575" y="3399200"/>
            <a:ext cx="2877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ELDERLY INDIVIDUALS</a:t>
            </a:r>
            <a:endParaRPr b="1" sz="1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6" name="Google Shape;316;p3"/>
          <p:cNvSpPr txBox="1"/>
          <p:nvPr/>
        </p:nvSpPr>
        <p:spPr>
          <a:xfrm>
            <a:off x="1174000" y="3926900"/>
            <a:ext cx="28776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Individuals struggle to distinguish between certain colors.</a:t>
            </a:r>
            <a:endParaRPr sz="15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7" name="Google Shape;317;p3"/>
          <p:cNvSpPr txBox="1"/>
          <p:nvPr/>
        </p:nvSpPr>
        <p:spPr>
          <a:xfrm>
            <a:off x="4579175" y="3926900"/>
            <a:ext cx="28776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People who are completely blind may not be able to perceive color at all.</a:t>
            </a:r>
            <a:endParaRPr sz="15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8" name="Google Shape;318;p3"/>
          <p:cNvSpPr txBox="1"/>
          <p:nvPr/>
        </p:nvSpPr>
        <p:spPr>
          <a:xfrm>
            <a:off x="8203600" y="3926900"/>
            <a:ext cx="28776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Older adults who experience age-related vision changes.</a:t>
            </a:r>
            <a:endParaRPr sz="15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cd5b6c5f2c_0_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528BAC"/>
              </a:gs>
              <a:gs pos="100000">
                <a:srgbClr val="00274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4" name="Google Shape;324;g2cd5b6c5f2c_0_6"/>
          <p:cNvSpPr/>
          <p:nvPr/>
        </p:nvSpPr>
        <p:spPr>
          <a:xfrm>
            <a:off x="476250" y="473745"/>
            <a:ext cx="11227200" cy="59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5" name="Google Shape;325;g2cd5b6c5f2c_0_6"/>
          <p:cNvSpPr txBox="1"/>
          <p:nvPr>
            <p:ph type="ctrTitle"/>
          </p:nvPr>
        </p:nvSpPr>
        <p:spPr>
          <a:xfrm>
            <a:off x="957325" y="1827650"/>
            <a:ext cx="90678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A3F60"/>
              </a:buClr>
              <a:buSzPts val="5400"/>
              <a:buFont typeface="Century Gothic"/>
              <a:buNone/>
            </a:pPr>
            <a:r>
              <a:t/>
            </a:r>
            <a:endParaRPr sz="1800"/>
          </a:p>
        </p:txBody>
      </p:sp>
      <p:sp>
        <p:nvSpPr>
          <p:cNvPr id="326" name="Google Shape;326;g2cd5b6c5f2c_0_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7" name="Google Shape;327;g2cd5b6c5f2c_0_6"/>
          <p:cNvSpPr txBox="1"/>
          <p:nvPr/>
        </p:nvSpPr>
        <p:spPr>
          <a:xfrm>
            <a:off x="7114508" y="3301722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8" name="Google Shape;328;g2cd5b6c5f2c_0_6"/>
          <p:cNvSpPr txBox="1"/>
          <p:nvPr/>
        </p:nvSpPr>
        <p:spPr>
          <a:xfrm>
            <a:off x="678850" y="887725"/>
            <a:ext cx="1002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PAIN POINTS </a:t>
            </a:r>
            <a:endParaRPr sz="3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9" name="Google Shape;329;g2cd5b6c5f2c_0_6"/>
          <p:cNvSpPr txBox="1"/>
          <p:nvPr/>
        </p:nvSpPr>
        <p:spPr>
          <a:xfrm>
            <a:off x="986900" y="1806500"/>
            <a:ext cx="96348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Trouble detecting color of fabrics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Can’t always just wear a t-shirt and jeans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Special events require matching colors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Examples: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Black denim or blue denim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Black blazer &amp; pants for suit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Green for St </a:t>
            </a: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Patrick's</a:t>
            </a: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Day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Maroon &amp; gold for an ASU game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cd5b6c5f2c_0_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528BAC"/>
              </a:gs>
              <a:gs pos="100000">
                <a:srgbClr val="00274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5" name="Google Shape;335;g2cd5b6c5f2c_0_15"/>
          <p:cNvSpPr/>
          <p:nvPr/>
        </p:nvSpPr>
        <p:spPr>
          <a:xfrm>
            <a:off x="476250" y="473745"/>
            <a:ext cx="11227200" cy="59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6" name="Google Shape;336;g2cd5b6c5f2c_0_15"/>
          <p:cNvSpPr txBox="1"/>
          <p:nvPr>
            <p:ph type="ctrTitle"/>
          </p:nvPr>
        </p:nvSpPr>
        <p:spPr>
          <a:xfrm>
            <a:off x="957325" y="1827650"/>
            <a:ext cx="90678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A3F60"/>
              </a:buClr>
              <a:buSzPts val="5400"/>
              <a:buFont typeface="Century Gothic"/>
              <a:buNone/>
            </a:pPr>
            <a:r>
              <a:t/>
            </a:r>
            <a:endParaRPr sz="1800"/>
          </a:p>
        </p:txBody>
      </p:sp>
      <p:sp>
        <p:nvSpPr>
          <p:cNvPr id="337" name="Google Shape;337;g2cd5b6c5f2c_0_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8" name="Google Shape;338;g2cd5b6c5f2c_0_15"/>
          <p:cNvSpPr txBox="1"/>
          <p:nvPr/>
        </p:nvSpPr>
        <p:spPr>
          <a:xfrm>
            <a:off x="7114508" y="3301722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9" name="Google Shape;339;g2cd5b6c5f2c_0_15"/>
          <p:cNvSpPr txBox="1"/>
          <p:nvPr/>
        </p:nvSpPr>
        <p:spPr>
          <a:xfrm>
            <a:off x="678850" y="887725"/>
            <a:ext cx="1002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PRODUCT INTRODUCTION </a:t>
            </a:r>
            <a:endParaRPr sz="3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0" name="Google Shape;340;g2cd5b6c5f2c_0_15"/>
          <p:cNvSpPr/>
          <p:nvPr/>
        </p:nvSpPr>
        <p:spPr>
          <a:xfrm>
            <a:off x="1030375" y="1833675"/>
            <a:ext cx="3267300" cy="11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1" name="Google Shape;341;g2cd5b6c5f2c_0_15"/>
          <p:cNvSpPr/>
          <p:nvPr/>
        </p:nvSpPr>
        <p:spPr>
          <a:xfrm>
            <a:off x="4393450" y="3224700"/>
            <a:ext cx="3267300" cy="11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2" name="Google Shape;342;g2cd5b6c5f2c_0_15"/>
          <p:cNvSpPr/>
          <p:nvPr/>
        </p:nvSpPr>
        <p:spPr>
          <a:xfrm>
            <a:off x="8163650" y="4735675"/>
            <a:ext cx="3267300" cy="1197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3" name="Google Shape;343;g2cd5b6c5f2c_0_15"/>
          <p:cNvSpPr txBox="1"/>
          <p:nvPr/>
        </p:nvSpPr>
        <p:spPr>
          <a:xfrm>
            <a:off x="1078275" y="1827650"/>
            <a:ext cx="16635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Description</a:t>
            </a:r>
            <a:endParaRPr b="1" sz="1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4" name="Google Shape;344;g2cd5b6c5f2c_0_15"/>
          <p:cNvSpPr txBox="1"/>
          <p:nvPr/>
        </p:nvSpPr>
        <p:spPr>
          <a:xfrm>
            <a:off x="4483175" y="3171000"/>
            <a:ext cx="16635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Features</a:t>
            </a:r>
            <a:endParaRPr b="1" sz="1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5" name="Google Shape;345;g2cd5b6c5f2c_0_15"/>
          <p:cNvSpPr txBox="1"/>
          <p:nvPr/>
        </p:nvSpPr>
        <p:spPr>
          <a:xfrm>
            <a:off x="8163650" y="4735675"/>
            <a:ext cx="16635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Objective</a:t>
            </a:r>
            <a:endParaRPr b="1" sz="1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6" name="Google Shape;346;g2cd5b6c5f2c_0_15"/>
          <p:cNvSpPr txBox="1"/>
          <p:nvPr/>
        </p:nvSpPr>
        <p:spPr>
          <a:xfrm>
            <a:off x="1126150" y="2138750"/>
            <a:ext cx="3267300" cy="2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7" name="Google Shape;347;g2cd5b6c5f2c_0_15"/>
          <p:cNvSpPr txBox="1"/>
          <p:nvPr/>
        </p:nvSpPr>
        <p:spPr>
          <a:xfrm>
            <a:off x="1078275" y="2240625"/>
            <a:ext cx="29682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</a:t>
            </a:r>
            <a:r>
              <a:rPr lang="en-US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 glove with electronic components</a:t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8" name="Google Shape;348;g2cd5b6c5f2c_0_15"/>
          <p:cNvSpPr txBox="1"/>
          <p:nvPr/>
        </p:nvSpPr>
        <p:spPr>
          <a:xfrm>
            <a:off x="4483175" y="3482088"/>
            <a:ext cx="29682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Detect the distance</a:t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Detect the color</a:t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Speak the color</a:t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9" name="Google Shape;349;g2cd5b6c5f2c_0_15"/>
          <p:cNvSpPr txBox="1"/>
          <p:nvPr/>
        </p:nvSpPr>
        <p:spPr>
          <a:xfrm>
            <a:off x="8229400" y="5046763"/>
            <a:ext cx="29682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Match clothing</a:t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Enhance independence</a:t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Promote social inclusion</a:t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cd5b6c5f2c_0_4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528BAC"/>
              </a:gs>
              <a:gs pos="100000">
                <a:srgbClr val="00274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5" name="Google Shape;355;g2cd5b6c5f2c_0_49"/>
          <p:cNvSpPr/>
          <p:nvPr/>
        </p:nvSpPr>
        <p:spPr>
          <a:xfrm>
            <a:off x="476250" y="473745"/>
            <a:ext cx="11227200" cy="59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6" name="Google Shape;356;g2cd5b6c5f2c_0_4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7" name="Google Shape;357;g2cd5b6c5f2c_0_49"/>
          <p:cNvSpPr txBox="1"/>
          <p:nvPr/>
        </p:nvSpPr>
        <p:spPr>
          <a:xfrm>
            <a:off x="7114508" y="3301722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8" name="Google Shape;358;g2cd5b6c5f2c_0_49"/>
          <p:cNvSpPr txBox="1"/>
          <p:nvPr/>
        </p:nvSpPr>
        <p:spPr>
          <a:xfrm>
            <a:off x="678850" y="887725"/>
            <a:ext cx="1002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FUNCTIONALITY </a:t>
            </a:r>
            <a:endParaRPr sz="3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9" name="Google Shape;359;g2cd5b6c5f2c_0_49"/>
          <p:cNvSpPr txBox="1"/>
          <p:nvPr/>
        </p:nvSpPr>
        <p:spPr>
          <a:xfrm>
            <a:off x="10855650" y="6475075"/>
            <a:ext cx="17994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7F7F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Kaitlyn </a:t>
            </a:r>
            <a:endParaRPr sz="1800">
              <a:solidFill>
                <a:srgbClr val="F7F7F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0" name="Google Shape;360;g2cd5b6c5f2c_0_49"/>
          <p:cNvSpPr txBox="1"/>
          <p:nvPr/>
        </p:nvSpPr>
        <p:spPr>
          <a:xfrm>
            <a:off x="986900" y="1806500"/>
            <a:ext cx="9634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Power button 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Vibrates when not close enough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When close, begins to detect color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Speaks detected color into headphones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Resets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cd5b6c5f2c_0_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528BAC"/>
              </a:gs>
              <a:gs pos="100000">
                <a:srgbClr val="00274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g2cd5b6c5f2c_0_24"/>
          <p:cNvSpPr/>
          <p:nvPr/>
        </p:nvSpPr>
        <p:spPr>
          <a:xfrm>
            <a:off x="476250" y="473745"/>
            <a:ext cx="11227200" cy="59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7" name="Google Shape;367;g2cd5b6c5f2c_0_24"/>
          <p:cNvSpPr txBox="1"/>
          <p:nvPr>
            <p:ph type="ctrTitle"/>
          </p:nvPr>
        </p:nvSpPr>
        <p:spPr>
          <a:xfrm>
            <a:off x="957325" y="1827650"/>
            <a:ext cx="90678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A3F60"/>
              </a:buClr>
              <a:buSzPts val="5400"/>
              <a:buFont typeface="Century Gothic"/>
              <a:buNone/>
            </a:pPr>
            <a:r>
              <a:t/>
            </a:r>
            <a:endParaRPr sz="1800"/>
          </a:p>
        </p:txBody>
      </p:sp>
      <p:sp>
        <p:nvSpPr>
          <p:cNvPr id="368" name="Google Shape;368;g2cd5b6c5f2c_0_2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9" name="Google Shape;369;g2cd5b6c5f2c_0_24"/>
          <p:cNvSpPr txBox="1"/>
          <p:nvPr/>
        </p:nvSpPr>
        <p:spPr>
          <a:xfrm>
            <a:off x="7114508" y="3301722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0" name="Google Shape;370;g2cd5b6c5f2c_0_24"/>
          <p:cNvSpPr txBox="1"/>
          <p:nvPr/>
        </p:nvSpPr>
        <p:spPr>
          <a:xfrm>
            <a:off x="678850" y="887725"/>
            <a:ext cx="1002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 DEPTH DESIGN</a:t>
            </a:r>
            <a:endParaRPr sz="3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1" name="Google Shape;371;g2cd5b6c5f2c_0_24"/>
          <p:cNvSpPr txBox="1"/>
          <p:nvPr/>
        </p:nvSpPr>
        <p:spPr>
          <a:xfrm>
            <a:off x="10855650" y="6475075"/>
            <a:ext cx="17994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7F7F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Kaitlyn </a:t>
            </a:r>
            <a:endParaRPr sz="1800">
              <a:solidFill>
                <a:srgbClr val="F7F7F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2" name="Google Shape;372;g2cd5b6c5f2c_0_24"/>
          <p:cNvSpPr txBox="1"/>
          <p:nvPr/>
        </p:nvSpPr>
        <p:spPr>
          <a:xfrm>
            <a:off x="986900" y="1806500"/>
            <a:ext cx="96348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Adjustment Strap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Ultrasonic on thumb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RGB on index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Other finger holes cut 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Vibrator on palm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Button on side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Raspberry Pi and GPIO board on glove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Headphones for output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g2cd5b6c5f2c_0_34"/>
          <p:cNvPicPr preferRelativeResize="0"/>
          <p:nvPr/>
        </p:nvPicPr>
        <p:blipFill rotWithShape="1">
          <a:blip r:embed="rId3">
            <a:alphaModFix/>
          </a:blip>
          <a:srcRect b="5464" l="8465" r="10752" t="18328"/>
          <a:stretch/>
        </p:blipFill>
        <p:spPr>
          <a:xfrm>
            <a:off x="1201025" y="1654650"/>
            <a:ext cx="4316698" cy="3971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g2cd5b6c5f2c_0_34"/>
          <p:cNvPicPr preferRelativeResize="0"/>
          <p:nvPr/>
        </p:nvPicPr>
        <p:blipFill rotWithShape="1">
          <a:blip r:embed="rId4">
            <a:alphaModFix/>
          </a:blip>
          <a:srcRect b="7727" l="0" r="11473" t="7727"/>
          <a:stretch/>
        </p:blipFill>
        <p:spPr>
          <a:xfrm rot="-5400000">
            <a:off x="6231575" y="1534602"/>
            <a:ext cx="4054723" cy="4211873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g2cd5b6c5f2c_0_34"/>
          <p:cNvSpPr txBox="1"/>
          <p:nvPr/>
        </p:nvSpPr>
        <p:spPr>
          <a:xfrm>
            <a:off x="10594575" y="6005100"/>
            <a:ext cx="17994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7F7F7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Kaitlyn </a:t>
            </a:r>
            <a:endParaRPr sz="1800">
              <a:solidFill>
                <a:srgbClr val="F7F7F7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cd5b6c5f2c_0_6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528BAC"/>
              </a:gs>
              <a:gs pos="100000">
                <a:srgbClr val="002742"/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5" name="Google Shape;385;g2cd5b6c5f2c_0_64"/>
          <p:cNvSpPr/>
          <p:nvPr/>
        </p:nvSpPr>
        <p:spPr>
          <a:xfrm>
            <a:off x="476250" y="473745"/>
            <a:ext cx="11227200" cy="59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6" name="Google Shape;386;g2cd5b6c5f2c_0_64"/>
          <p:cNvSpPr txBox="1"/>
          <p:nvPr>
            <p:ph type="ctrTitle"/>
          </p:nvPr>
        </p:nvSpPr>
        <p:spPr>
          <a:xfrm>
            <a:off x="957325" y="1827650"/>
            <a:ext cx="90678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A3F60"/>
              </a:buClr>
              <a:buSzPts val="5400"/>
              <a:buFont typeface="Century Gothic"/>
              <a:buNone/>
            </a:pPr>
            <a:r>
              <a:t/>
            </a:r>
            <a:endParaRPr sz="1800"/>
          </a:p>
        </p:txBody>
      </p:sp>
      <p:sp>
        <p:nvSpPr>
          <p:cNvPr id="387" name="Google Shape;387;g2cd5b6c5f2c_0_6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1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8" name="Google Shape;388;g2cd5b6c5f2c_0_64"/>
          <p:cNvSpPr txBox="1"/>
          <p:nvPr/>
        </p:nvSpPr>
        <p:spPr>
          <a:xfrm>
            <a:off x="7114508" y="3301722"/>
            <a:ext cx="332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9" name="Google Shape;389;g2cd5b6c5f2c_0_64"/>
          <p:cNvSpPr txBox="1"/>
          <p:nvPr/>
        </p:nvSpPr>
        <p:spPr>
          <a:xfrm>
            <a:off x="678850" y="887725"/>
            <a:ext cx="1002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FEEDBACK</a:t>
            </a:r>
            <a:endParaRPr sz="36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90" name="Google Shape;390;g2cd5b6c5f2c_0_64"/>
          <p:cNvSpPr txBox="1"/>
          <p:nvPr/>
        </p:nvSpPr>
        <p:spPr>
          <a:xfrm>
            <a:off x="986900" y="1806500"/>
            <a:ext cx="96348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Things We Changed: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Power button delay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RGB</a:t>
            </a: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sensor </a:t>
            </a: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calibration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Sewing for security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Other Concerns: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Char char="-"/>
            </a:pPr>
            <a:r>
              <a:rPr lang="en-US" sz="2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Not enough colors</a:t>
            </a:r>
            <a:endParaRPr sz="2800">
              <a:solidFill>
                <a:srgbClr val="3F3F3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on Boardroom">
  <a:themeElements>
    <a:clrScheme name="Ion Boardroom">
      <a:dk1>
        <a:srgbClr val="000000"/>
      </a:dk1>
      <a:lt1>
        <a:srgbClr val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2024-04-17T19:32:27Z</dcterms:created>
  <dc:creator>Ayush P</dc:creator>
</cp:coreProperties>
</file>